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71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3"/>
    <p:restoredTop sz="94629"/>
  </p:normalViewPr>
  <p:slideViewPr>
    <p:cSldViewPr snapToGrid="0" snapToObjects="1">
      <p:cViewPr varScale="1">
        <p:scale>
          <a:sx n="153" d="100"/>
          <a:sy n="153" d="100"/>
        </p:scale>
        <p:origin x="9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0636E-5332-9642-A943-C2257EF3D1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9CBB9-8F32-A142-A9C5-EF8317C4A8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3A2B1-F98C-CB43-BE3E-22E3B88FF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92D1B-1D99-7442-9364-CE56A303A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8F835-6AE8-654F-9C13-418CB62BA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1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2A8D3-DF88-2C4F-AC99-DD06F1EE7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99754C-D18E-644B-AD78-614D2EE19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41469-A199-FB4A-A58E-427CBDFB8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3B862-E79E-5042-BA67-C27F492B8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E6259-2262-EC41-84A1-074BC40F6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8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E0BEDA-CC53-9D49-A993-EFB0AA41E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A133FD-7B08-AC49-B786-7C2A65FA4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82D14-7A9E-B84D-B3F9-9FF245842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4C27F-38CA-3746-92D1-F845BF822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61A2E-644A-B44E-8AAD-DB9D76328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6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990A1-D2AA-064A-9481-79C333232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D0E77-18CB-BA40-B843-401A34870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79294-1479-7B45-8DD8-C20630C44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0F9D2-6C4E-BF4D-9A0F-73C43DB5A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6EDCE-D4A6-2645-B410-C0FF02F2B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2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4D28-C3F6-3244-82CA-916479E10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4604C-ABB5-794F-B9EE-FECE32522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60E63-A36E-174C-A3AA-BF25A3A0D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AECCA-8643-AD46-A9F6-42D8CB943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FEBD3-067F-6148-AA0F-132A78E2C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5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AFA30-075D-FA44-90F9-A28AA0C29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B938-9011-E64A-B8F0-8C73E2AF4A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FF6F51-7540-E146-866F-F91CE43B0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50006A-B11F-7E4F-B186-BD60B3C82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F42C7-9F1E-3D4A-95E0-3C162BF43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38CBC-2345-6244-908F-FEE2DC6A8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4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0EF41-52BA-6D4A-88D7-37F590460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D4220-A7AA-D042-8DDB-91CD736EB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70C6C-681F-774A-941A-F58D662DF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609AA-CB50-094A-9DB1-FD4B09306F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03217E-C25E-2744-AE26-BC6E0BFC8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EE2BB7-2235-3344-B74A-B0EEA094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A1630D-BD84-334F-A35A-58044C52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D08E9A-A5B0-A942-B1F3-A6FE37659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17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4C920-0887-FE4C-AD2B-FACCB285B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0AC20E-48FD-0E45-B2FC-B50B69025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65E3D5-4E68-7842-B1AA-19A2E77C5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6A7B4-EE8F-B04A-ABA2-065AE1C6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74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0F25CA-3790-9A4C-BD13-0A9591FA7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66C422-113C-2448-A309-BAAA82063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F01AD-4B95-9141-A7BB-C0786718B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8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F709-7AFD-D142-9154-66F3D27CF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872E9-DC7A-754C-AD56-C90F9B4FC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38A365-1BB6-B141-A783-A680A9726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F5F299-C78F-1347-B48A-F91AA57F7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A99895-9FC1-4D4B-8699-A89AA48B3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DB8E7F-78E5-524F-BA22-3E6F598E5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75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41DD-1CB2-E54E-B6DE-D0FDE5B5B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4B4298-3C0E-F347-9C59-0EA867EED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3B7F4-B78F-6B47-843D-B643079EC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EC1C2-F671-854F-BEB7-CA94DC8A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50690-A4A8-2846-B14C-6855895A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77986-4432-CA47-82C3-6203E407F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6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324C06-15BC-024D-987D-11DCDE555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F08989-FB91-E14B-91AD-2C6A4A950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FDE01-D66E-0B46-AF06-AB9C4E3CC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3BCA-0A41-9149-8CD2-E83A36E294EF}" type="datetimeFigureOut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F445-FB27-984A-9BD3-6053878DC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3824E-59F2-9447-901A-29B6BC9B1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56E2B-629B-F84B-9E75-08B0F7740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8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Z2pGEgabhAhViZN8KHQLUBi0QjB16BAgBEAQ&amp;url=https%3A%2F%2Fwww.uptrends.com%2Ftools%2Fuptime&amp;psig=AOvVaw3W8Pb6YGyH6aJnlrne7wnY&amp;ust=1553902241102615" TargetMode="Externa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Sm-uEg6bhAhWDZd8KHZ6zBRYQjB16BAgBEAQ&amp;url=https%3A%2F%2Fwww.worldwideweboutreach.com%2Fblog%2F&amp;psig=AOvVaw33U8v_K6h54Z0J9Ecrqyey&amp;ust=1553903159315327" TargetMode="Externa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UivbGgqbhAhXnRd8KHY3DADYQjB16BAgBEAQ&amp;url=https%3A%2F%2Fen.wikipedia.org%2Fwiki%2FGNOME_Web&amp;psig=AOvVaw33U8v_K6h54Z0J9Ecrqyey&amp;ust=1553903159315327" TargetMode="External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O85eO_6XhAhWkzlkKHdteAp0QjB16BAgBEAQ&amp;url=http%3A%2F%2Fnews.dewesi.com%2Fque-es-una-pagina-web-y-para-que%2F&amp;psig=AOvVaw3W8Pb6YGyH6aJnlrne7wnY&amp;ust=1553902241102615" TargetMode="Externa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fyvau_6XhAhVIrVkKHX5rB5sQjB16BAgBEAQ&amp;url=https%3A%2F%2Fwebprogramacion.com%2F348%2Fblog-informatica-tecnologia%2Fdiseno-de-paginas-web-y-tiendas-online.aspx&amp;psig=AOvVaw3W8Pb6YGyH6aJnlrne7wnY&amp;ust=1553902241102615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fyvau_6XhAhVIrVkKHX5rB5sQjB16BAgBEAQ&amp;url=https%3A%2F%2Fwebprogramacion.com%2F348%2Fblog-informatica-tecnologia%2Fdiseno-de-paginas-web-y-tiendas-online.aspx&amp;psig=AOvVaw3W8Pb6YGyH6aJnlrne7wnY&amp;ust=1553902241102615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fyvau_6XhAhVIrVkKHX5rB5sQjB16BAgBEAQ&amp;url=https%3A%2F%2Fwebprogramacion.com%2F348%2Fblog-informatica-tecnologia%2Fdiseno-de-paginas-web-y-tiendas-online.aspx&amp;psig=AOvVaw3W8Pb6YGyH6aJnlrne7wnY&amp;ust=1553902241102615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fyvau_6XhAhVIrVkKHX5rB5sQjB16BAgBEAQ&amp;url=https%3A%2F%2Fwebprogramacion.com%2F348%2Fblog-informatica-tecnologia%2Fdiseno-de-paginas-web-y-tiendas-online.aspx&amp;psig=AOvVaw3W8Pb6YGyH6aJnlrne7wnY&amp;ust=1553902241102615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Xs_jygKbhAhXsUd8KHVrMBVwQjB16BAgBEAQ&amp;url=https%3A%2F%2Factualidad.rt.com%2Factualidad%2F308296-world-wide-web-celebrar-30-aniversario&amp;psig=AOvVaw3W8Pb6YGyH6aJnlrne7wnY&amp;ust=1553902241102615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source=images&amp;cd=&amp;cad=rja&amp;uact=8&amp;ved=2ahUKEwjZ2pGEgabhAhViZN8KHQLUBi0QjB16BAgBEAQ&amp;url=https%3A%2F%2Fwww.uptrends.com%2Ftools%2Fuptime&amp;psig=AOvVaw3W8Pb6YGyH6aJnlrne7wnY&amp;ust=1553902241102615" TargetMode="External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1C87BE-A528-0B49-BFBF-BEC96B314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488" y="0"/>
            <a:ext cx="1230048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65474C-3662-9F4E-AF83-F4F03EDD0D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NICOLE ZOE CRUZ RABELO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06B52C-A299-0447-B020-9E4E63B078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LA WEB</a:t>
            </a:r>
          </a:p>
        </p:txBody>
      </p:sp>
    </p:spTree>
    <p:extLst>
      <p:ext uri="{BB962C8B-B14F-4D97-AF65-F5344CB8AC3E}">
        <p14:creationId xmlns:p14="http://schemas.microsoft.com/office/powerpoint/2010/main" val="1857782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1202365-4A34-8D4A-BF84-5B35A230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7706" y="0"/>
            <a:ext cx="12399706" cy="73143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BC9CEE-F31E-8342-ADDE-7D1C01EE9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VANTAJAS Y PELIGRO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01F8E-071B-CE48-9801-D65396A2B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Los crackers o </a:t>
            </a:r>
            <a:r>
              <a:rPr lang="en-US" sz="3200" dirty="0" err="1">
                <a:solidFill>
                  <a:schemeClr val="bg1"/>
                </a:solidFill>
              </a:rPr>
              <a:t>piratas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informáticos</a:t>
            </a:r>
            <a:r>
              <a:rPr lang="en-US" sz="3200" dirty="0">
                <a:solidFill>
                  <a:schemeClr val="bg1"/>
                </a:solidFill>
              </a:rPr>
              <a:t> </a:t>
            </a:r>
            <a:r>
              <a:rPr lang="en-US" sz="3200" dirty="0" err="1">
                <a:solidFill>
                  <a:schemeClr val="bg1"/>
                </a:solidFill>
              </a:rPr>
              <a:t>pueden</a:t>
            </a:r>
            <a:r>
              <a:rPr lang="en-US" sz="3200" dirty="0">
                <a:solidFill>
                  <a:schemeClr val="bg1"/>
                </a:solidFill>
              </a:rPr>
              <a:t>  </a:t>
            </a:r>
            <a:r>
              <a:rPr lang="en-US" sz="3200" dirty="0" err="1">
                <a:solidFill>
                  <a:schemeClr val="bg1"/>
                </a:solidFill>
              </a:rPr>
              <a:t>utilizar</a:t>
            </a:r>
            <a:r>
              <a:rPr lang="en-US" sz="3200" dirty="0">
                <a:solidFill>
                  <a:schemeClr val="bg1"/>
                </a:solidFill>
              </a:rPr>
              <a:t> las </a:t>
            </a:r>
            <a:r>
              <a:rPr lang="en-US" sz="3200" dirty="0" err="1">
                <a:solidFill>
                  <a:schemeClr val="bg1"/>
                </a:solidFill>
              </a:rPr>
              <a:t>redes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informáticas</a:t>
            </a:r>
            <a:r>
              <a:rPr lang="en-US" sz="3200" dirty="0">
                <a:solidFill>
                  <a:schemeClr val="bg1"/>
                </a:solidFill>
              </a:rPr>
              <a:t> y </a:t>
            </a:r>
            <a:r>
              <a:rPr lang="en-US" sz="3200" dirty="0" err="1">
                <a:solidFill>
                  <a:schemeClr val="bg1"/>
                </a:solidFill>
              </a:rPr>
              <a:t>dañar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ordenadores</a:t>
            </a:r>
            <a:r>
              <a:rPr lang="en-US" sz="3200" dirty="0">
                <a:solidFill>
                  <a:schemeClr val="bg1"/>
                </a:solidFill>
              </a:rPr>
              <a:t> de </a:t>
            </a:r>
            <a:r>
              <a:rPr lang="en-US" sz="3200" dirty="0" err="1">
                <a:solidFill>
                  <a:schemeClr val="bg1"/>
                </a:solidFill>
              </a:rPr>
              <a:t>empresas</a:t>
            </a:r>
            <a:r>
              <a:rPr lang="en-US" sz="3200" dirty="0">
                <a:solidFill>
                  <a:schemeClr val="bg1"/>
                </a:solidFill>
              </a:rPr>
              <a:t> o </a:t>
            </a:r>
            <a:r>
              <a:rPr lang="en-US" sz="3200" dirty="0" err="1">
                <a:solidFill>
                  <a:schemeClr val="bg1"/>
                </a:solidFill>
              </a:rPr>
              <a:t>instituciones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r>
              <a:rPr lang="en-US" sz="3200" dirty="0">
                <a:solidFill>
                  <a:schemeClr val="bg1"/>
                </a:solidFill>
              </a:rPr>
              <a:t>virus </a:t>
            </a:r>
            <a:r>
              <a:rPr lang="en-US" sz="3200" dirty="0" err="1">
                <a:solidFill>
                  <a:schemeClr val="bg1"/>
                </a:solidFill>
              </a:rPr>
              <a:t>informáticos</a:t>
            </a:r>
            <a:r>
              <a:rPr lang="en-US" sz="3200" dirty="0">
                <a:solidFill>
                  <a:schemeClr val="bg1"/>
                </a:solidFill>
              </a:rPr>
              <a:t> que </a:t>
            </a:r>
            <a:r>
              <a:rPr lang="en-US" sz="3200" dirty="0" err="1">
                <a:solidFill>
                  <a:schemeClr val="bg1"/>
                </a:solidFill>
              </a:rPr>
              <a:t>pueden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dañar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muchos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ordenadores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pocas</a:t>
            </a:r>
            <a:r>
              <a:rPr lang="en-US" sz="3200" dirty="0">
                <a:solidFill>
                  <a:schemeClr val="bg1"/>
                </a:solidFill>
              </a:rPr>
              <a:t> horas.</a:t>
            </a:r>
          </a:p>
          <a:p>
            <a:r>
              <a:rPr lang="en-US" sz="3200" dirty="0">
                <a:solidFill>
                  <a:schemeClr val="bg1"/>
                </a:solidFill>
              </a:rPr>
              <a:t>se </a:t>
            </a:r>
            <a:r>
              <a:rPr lang="en-US" sz="3200" dirty="0" err="1">
                <a:solidFill>
                  <a:schemeClr val="bg1"/>
                </a:solidFill>
              </a:rPr>
              <a:t>pueden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publicar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contenidos</a:t>
            </a:r>
            <a:r>
              <a:rPr lang="en-US" sz="3200" dirty="0">
                <a:solidFill>
                  <a:schemeClr val="bg1"/>
                </a:solidFill>
              </a:rPr>
              <a:t> de </a:t>
            </a:r>
            <a:r>
              <a:rPr lang="en-US" sz="3200" dirty="0" err="1">
                <a:solidFill>
                  <a:schemeClr val="bg1"/>
                </a:solidFill>
              </a:rPr>
              <a:t>cualquier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tipo</a:t>
            </a:r>
            <a:r>
              <a:rPr lang="en-US" sz="3200" dirty="0">
                <a:solidFill>
                  <a:schemeClr val="bg1"/>
                </a:solidFill>
              </a:rPr>
              <a:t>. 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Existen</a:t>
            </a:r>
            <a:r>
              <a:rPr lang="en-US" sz="3200" dirty="0">
                <a:solidFill>
                  <a:schemeClr val="bg1"/>
                </a:solidFill>
              </a:rPr>
              <a:t> </a:t>
            </a:r>
            <a:r>
              <a:rPr lang="en-US" sz="3200" dirty="0" err="1">
                <a:solidFill>
                  <a:schemeClr val="bg1"/>
                </a:solidFill>
              </a:rPr>
              <a:t>riesgos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en</a:t>
            </a:r>
            <a:r>
              <a:rPr lang="en-US" sz="3200" dirty="0">
                <a:solidFill>
                  <a:schemeClr val="bg1"/>
                </a:solidFill>
              </a:rPr>
              <a:t> las </a:t>
            </a:r>
            <a:r>
              <a:rPr lang="en-US" sz="3200" dirty="0" err="1">
                <a:solidFill>
                  <a:schemeClr val="bg1"/>
                </a:solidFill>
              </a:rPr>
              <a:t>transacciones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económicas</a:t>
            </a:r>
            <a:r>
              <a:rPr lang="en-US" sz="3200" dirty="0">
                <a:solidFill>
                  <a:schemeClr val="bg1"/>
                </a:solidFill>
              </a:rPr>
              <a:t> 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Puede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distribuirse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rápidamente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información</a:t>
            </a:r>
            <a:r>
              <a:rPr lang="en-US" sz="3200" dirty="0">
                <a:solidFill>
                  <a:schemeClr val="bg1"/>
                </a:solidFill>
              </a:rPr>
              <a:t> falsa.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                                                                                                 </a:t>
            </a:r>
            <a:r>
              <a:rPr lang="en-US" u="sng" dirty="0">
                <a:hlinkClick r:id="rId3"/>
              </a:rPr>
              <a:t>Uptrends</a:t>
            </a:r>
            <a:endParaRPr lang="en-US" sz="32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011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73A11-4556-4347-9146-430712419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RESUMEN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CAC34-4105-6647-9F72-FF6404C43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5171902" cy="4734826"/>
          </a:xfrm>
        </p:spPr>
        <p:txBody>
          <a:bodyPr/>
          <a:lstStyle/>
          <a:p>
            <a:r>
              <a:rPr lang="en-US" dirty="0" err="1"/>
              <a:t>Todo</a:t>
            </a:r>
            <a:r>
              <a:rPr lang="en-US" dirty="0"/>
              <a:t> </a:t>
            </a:r>
            <a:r>
              <a:rPr lang="en-US" dirty="0" err="1"/>
              <a:t>esto</a:t>
            </a:r>
            <a:r>
              <a:rPr lang="en-US" dirty="0"/>
              <a:t> con el </a:t>
            </a:r>
            <a:r>
              <a:rPr lang="en-US" dirty="0" err="1"/>
              <a:t>objeto</a:t>
            </a:r>
            <a:r>
              <a:rPr lang="en-US" dirty="0"/>
              <a:t> de </a:t>
            </a:r>
            <a:r>
              <a:rPr lang="en-US" dirty="0" err="1"/>
              <a:t>estimular</a:t>
            </a:r>
            <a:r>
              <a:rPr lang="en-US" dirty="0"/>
              <a:t> un </a:t>
            </a:r>
            <a:r>
              <a:rPr lang="en-US" dirty="0" err="1"/>
              <a:t>modelo</a:t>
            </a:r>
            <a:r>
              <a:rPr lang="en-US" dirty="0"/>
              <a:t> de </a:t>
            </a:r>
            <a:r>
              <a:rPr lang="en-US" dirty="0" err="1"/>
              <a:t>aprendizaje</a:t>
            </a:r>
            <a:r>
              <a:rPr lang="en-US" dirty="0"/>
              <a:t> </a:t>
            </a:r>
            <a:r>
              <a:rPr lang="en-US" dirty="0" err="1"/>
              <a:t>basado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construccion</a:t>
            </a:r>
            <a:r>
              <a:rPr lang="en-US" dirty="0"/>
              <a:t> del </a:t>
            </a:r>
            <a:r>
              <a:rPr lang="en-US" dirty="0" err="1"/>
              <a:t>conocimiento</a:t>
            </a:r>
            <a:r>
              <a:rPr lang="en-US" dirty="0"/>
              <a:t> social, </a:t>
            </a:r>
            <a:r>
              <a:rPr lang="en-US" dirty="0" err="1"/>
              <a:t>producido</a:t>
            </a:r>
            <a:r>
              <a:rPr lang="en-US" dirty="0"/>
              <a:t> gracias a las </a:t>
            </a:r>
            <a:r>
              <a:rPr lang="en-US" dirty="0" err="1"/>
              <a:t>redes</a:t>
            </a:r>
            <a:r>
              <a:rPr lang="en-US" dirty="0"/>
              <a:t> que </a:t>
            </a:r>
            <a:r>
              <a:rPr lang="en-US" dirty="0" err="1"/>
              <a:t>contribuyen</a:t>
            </a:r>
            <a:r>
              <a:rPr lang="en-US" dirty="0"/>
              <a:t> a </a:t>
            </a:r>
            <a:r>
              <a:rPr lang="en-US" dirty="0" err="1"/>
              <a:t>consolidar</a:t>
            </a:r>
            <a:r>
              <a:rPr lang="en-US" dirty="0"/>
              <a:t> la </a:t>
            </a:r>
            <a:r>
              <a:rPr lang="en-US" dirty="0" err="1"/>
              <a:t>inteligencia</a:t>
            </a:r>
            <a:r>
              <a:rPr lang="en-US" dirty="0"/>
              <a:t> </a:t>
            </a:r>
            <a:r>
              <a:rPr lang="en-US" dirty="0" err="1"/>
              <a:t>colectiva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F6D930-6DBE-AD40-B796-B2B95E622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38715"/>
            <a:ext cx="5613572" cy="45241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96C99C6-434A-9F47-B466-BCE6974C7446}"/>
              </a:ext>
            </a:extLst>
          </p:cNvPr>
          <p:cNvSpPr/>
          <p:nvPr/>
        </p:nvSpPr>
        <p:spPr>
          <a:xfrm>
            <a:off x="8322201" y="5362833"/>
            <a:ext cx="3031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D6D6D6"/>
                </a:solidFill>
                <a:latin typeface="arial" panose="020B0604020202020204" pitchFamily="34" charset="0"/>
                <a:hlinkClick r:id="rId3"/>
              </a:rPr>
              <a:t>worldwideweboutreach.com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4944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8415-07C8-BB4B-9141-49062BC16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CONCLUCION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064F2-6E5B-DE4A-9714-FAE0B2AC2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978"/>
            <a:ext cx="6518564" cy="4688985"/>
          </a:xfrm>
        </p:spPr>
        <p:txBody>
          <a:bodyPr/>
          <a:lstStyle/>
          <a:p>
            <a:r>
              <a:rPr lang="en-US" dirty="0" err="1"/>
              <a:t>Es</a:t>
            </a:r>
            <a:r>
              <a:rPr lang="en-US" dirty="0"/>
              <a:t> fundamental </a:t>
            </a:r>
            <a:r>
              <a:rPr lang="en-US" dirty="0" err="1"/>
              <a:t>comprender</a:t>
            </a:r>
            <a:r>
              <a:rPr lang="en-US" dirty="0"/>
              <a:t> la </a:t>
            </a:r>
            <a:r>
              <a:rPr lang="en-US" dirty="0" err="1"/>
              <a:t>oportunidad</a:t>
            </a:r>
            <a:r>
              <a:rPr lang="en-US" dirty="0"/>
              <a:t> de la </a:t>
            </a:r>
            <a:r>
              <a:rPr lang="en-US" dirty="0" err="1"/>
              <a:t>estructura</a:t>
            </a:r>
            <a:r>
              <a:rPr lang="en-US" dirty="0"/>
              <a:t> de la </a:t>
            </a:r>
            <a:r>
              <a:rPr lang="en-US" dirty="0" err="1"/>
              <a:t>participacion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educacion</a:t>
            </a:r>
            <a:r>
              <a:rPr lang="en-US" dirty="0"/>
              <a:t>, </a:t>
            </a:r>
            <a:r>
              <a:rPr lang="en-US" dirty="0" err="1"/>
              <a:t>asi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valorar</a:t>
            </a:r>
            <a:r>
              <a:rPr lang="en-US" dirty="0"/>
              <a:t> a las </a:t>
            </a:r>
            <a:r>
              <a:rPr lang="en-US" dirty="0" err="1"/>
              <a:t>computadoras</a:t>
            </a:r>
            <a:r>
              <a:rPr lang="en-US" dirty="0"/>
              <a:t> </a:t>
            </a:r>
            <a:r>
              <a:rPr lang="en-US" dirty="0" err="1"/>
              <a:t>conectadas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red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herramientas</a:t>
            </a:r>
            <a:r>
              <a:rPr lang="en-US" dirty="0"/>
              <a:t> para accede, </a:t>
            </a:r>
            <a:r>
              <a:rPr lang="en-US" dirty="0" err="1"/>
              <a:t>administrar</a:t>
            </a:r>
            <a:r>
              <a:rPr lang="en-US" dirty="0"/>
              <a:t>, </a:t>
            </a:r>
            <a:r>
              <a:rPr lang="en-US" dirty="0" err="1"/>
              <a:t>integrar,evaluar</a:t>
            </a:r>
            <a:r>
              <a:rPr lang="en-US" dirty="0"/>
              <a:t> y </a:t>
            </a:r>
            <a:r>
              <a:rPr lang="en-US" dirty="0" err="1"/>
              <a:t>crear</a:t>
            </a:r>
            <a:r>
              <a:rPr lang="en-US" dirty="0"/>
              <a:t> </a:t>
            </a:r>
            <a:r>
              <a:rPr lang="en-US" dirty="0" err="1"/>
              <a:t>informacion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9985BC-4B48-C14F-8BB2-1EB1B04D5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569" y="1487978"/>
            <a:ext cx="2857500" cy="2857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BF904E-411B-5A40-9EA2-B3157803FFFB}"/>
              </a:ext>
            </a:extLst>
          </p:cNvPr>
          <p:cNvSpPr/>
          <p:nvPr/>
        </p:nvSpPr>
        <p:spPr>
          <a:xfrm>
            <a:off x="9605319" y="4628291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D6D6D6"/>
                </a:solidFill>
                <a:latin typeface="arial" panose="020B0604020202020204" pitchFamily="34" charset="0"/>
                <a:hlinkClick r:id="rId3"/>
              </a:rPr>
              <a:t>Wikipedia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01685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597D0-F839-6E43-9029-AEE51B3BC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28802B-FFC3-E342-A798-83662627E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Potada</a:t>
            </a:r>
            <a:endParaRPr lang="en-US" dirty="0"/>
          </a:p>
          <a:p>
            <a:r>
              <a:rPr lang="en-US" dirty="0" err="1"/>
              <a:t>Indice</a:t>
            </a:r>
            <a:endParaRPr lang="en-US" dirty="0"/>
          </a:p>
          <a:p>
            <a:r>
              <a:rPr lang="en-US" dirty="0"/>
              <a:t>Que </a:t>
            </a:r>
            <a:r>
              <a:rPr lang="en-US" dirty="0" err="1"/>
              <a:t>es</a:t>
            </a:r>
            <a:r>
              <a:rPr lang="en-US" dirty="0"/>
              <a:t> la web?</a:t>
            </a:r>
          </a:p>
          <a:p>
            <a:r>
              <a:rPr lang="en-US" dirty="0" err="1"/>
              <a:t>Caracteristicas</a:t>
            </a:r>
            <a:r>
              <a:rPr lang="en-US" dirty="0"/>
              <a:t>(4)</a:t>
            </a:r>
          </a:p>
          <a:p>
            <a:r>
              <a:rPr lang="en-US" dirty="0"/>
              <a:t>Historia </a:t>
            </a:r>
            <a:r>
              <a:rPr lang="en-US" dirty="0" err="1"/>
              <a:t>sobre</a:t>
            </a:r>
            <a:r>
              <a:rPr lang="en-US" dirty="0"/>
              <a:t> la web</a:t>
            </a:r>
          </a:p>
          <a:p>
            <a:r>
              <a:rPr lang="en-US" dirty="0" err="1"/>
              <a:t>Ventajas</a:t>
            </a:r>
            <a:r>
              <a:rPr lang="en-US" dirty="0"/>
              <a:t> y </a:t>
            </a:r>
            <a:r>
              <a:rPr lang="en-US" dirty="0" err="1"/>
              <a:t>Peligro</a:t>
            </a:r>
            <a:endParaRPr lang="en-US" dirty="0"/>
          </a:p>
          <a:p>
            <a:r>
              <a:rPr lang="en-US" dirty="0" err="1"/>
              <a:t>Resumen</a:t>
            </a:r>
            <a:endParaRPr lang="en-US" dirty="0"/>
          </a:p>
          <a:p>
            <a:r>
              <a:rPr lang="en-US" dirty="0" err="1"/>
              <a:t>Conclucion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5866FE-B450-D44B-B6BC-7C342C49B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322" y="0"/>
            <a:ext cx="6858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F31BD8-A156-AC4F-9795-B17D317C57FC}"/>
              </a:ext>
            </a:extLst>
          </p:cNvPr>
          <p:cNvSpPr/>
          <p:nvPr/>
        </p:nvSpPr>
        <p:spPr>
          <a:xfrm>
            <a:off x="9472529" y="6013663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D6D6D6"/>
                </a:solidFill>
                <a:latin typeface="arial" panose="020B0604020202020204" pitchFamily="34" charset="0"/>
                <a:hlinkClick r:id="rId3"/>
              </a:rPr>
              <a:t>Dewesi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38029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B762F-C343-AA4D-BB14-39B2E4B7672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QUE ES LA WEB?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0E730-7D9A-C74F-87F3-E3C0E3F04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875" y="0"/>
            <a:ext cx="6633274" cy="68580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FE12F7-0ADC-5248-AA58-72B1F73C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468" y="1825625"/>
            <a:ext cx="11059332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/>
              <a:t>Conjunto de </a:t>
            </a:r>
            <a:r>
              <a:rPr lang="en-US" sz="3200" dirty="0" err="1"/>
              <a:t>información</a:t>
            </a:r>
            <a:r>
              <a:rPr lang="en-US" sz="32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/>
              <a:t>que se </a:t>
            </a:r>
            <a:r>
              <a:rPr lang="en-US" sz="3200" dirty="0" err="1"/>
              <a:t>encuentra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dire-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 err="1"/>
              <a:t>ccion</a:t>
            </a:r>
            <a:r>
              <a:rPr lang="en-US" sz="3200" dirty="0"/>
              <a:t>  </a:t>
            </a:r>
            <a:r>
              <a:rPr lang="en-US" sz="3200" dirty="0" err="1"/>
              <a:t>determinada</a:t>
            </a:r>
            <a:r>
              <a:rPr lang="en-US" sz="3200" dirty="0"/>
              <a:t> de internet.</a:t>
            </a:r>
          </a:p>
        </p:txBody>
      </p:sp>
    </p:spTree>
    <p:extLst>
      <p:ext uri="{BB962C8B-B14F-4D97-AF65-F5344CB8AC3E}">
        <p14:creationId xmlns:p14="http://schemas.microsoft.com/office/powerpoint/2010/main" val="999665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29566-07CA-5D4D-B25A-56EF5DD0D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9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9ACD59-EEAA-DF49-AB82-6240E4223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CARACTERISTICAS DE LA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E0817-9834-F941-B697-140EFD3BA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458" y="1027906"/>
            <a:ext cx="10966342" cy="5718875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El </a:t>
            </a:r>
            <a:r>
              <a:rPr lang="en-US" dirty="0" err="1">
                <a:solidFill>
                  <a:schemeClr val="bg1"/>
                </a:solidFill>
              </a:rPr>
              <a:t>desarrollo</a:t>
            </a:r>
            <a:r>
              <a:rPr lang="en-US" dirty="0">
                <a:solidFill>
                  <a:schemeClr val="bg1"/>
                </a:solidFill>
              </a:rPr>
              <a:t> de las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web se </a:t>
            </a:r>
            <a:r>
              <a:rPr lang="en-US" dirty="0" err="1">
                <a:solidFill>
                  <a:schemeClr val="bg1"/>
                </a:solidFill>
              </a:rPr>
              <a:t>realiza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través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lenguajes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marcado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por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ejemplo</a:t>
            </a:r>
            <a:r>
              <a:rPr lang="en-US" dirty="0">
                <a:solidFill>
                  <a:schemeClr val="bg1"/>
                </a:solidFill>
              </a:rPr>
              <a:t>, HTML, PHP, ASP, JSP). </a:t>
            </a:r>
            <a:r>
              <a:rPr lang="en-US" dirty="0" err="1">
                <a:solidFill>
                  <a:schemeClr val="bg1"/>
                </a:solidFill>
              </a:rPr>
              <a:t>Estos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lenguajes</a:t>
            </a:r>
            <a:r>
              <a:rPr lang="en-US" dirty="0">
                <a:solidFill>
                  <a:schemeClr val="bg1"/>
                </a:solidFill>
              </a:rPr>
              <a:t> son </a:t>
            </a:r>
            <a:r>
              <a:rPr lang="en-US" dirty="0" err="1">
                <a:solidFill>
                  <a:schemeClr val="bg1"/>
                </a:solidFill>
              </a:rPr>
              <a:t>interpretados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navegadores</a:t>
            </a:r>
            <a:r>
              <a:rPr lang="en-US" dirty="0">
                <a:solidFill>
                  <a:schemeClr val="bg1"/>
                </a:solidFill>
              </a:rPr>
              <a:t> y les </a:t>
            </a:r>
            <a:r>
              <a:rPr lang="en-US" dirty="0" err="1">
                <a:solidFill>
                  <a:schemeClr val="bg1"/>
                </a:solidFill>
              </a:rPr>
              <a:t>permiten</a:t>
            </a:r>
            <a:r>
              <a:rPr lang="en-US" dirty="0">
                <a:solidFill>
                  <a:schemeClr val="bg1"/>
                </a:solidFill>
              </a:rPr>
              <a:t>: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El </a:t>
            </a:r>
            <a:r>
              <a:rPr lang="en-US" dirty="0" err="1">
                <a:solidFill>
                  <a:schemeClr val="bg1"/>
                </a:solidFill>
              </a:rPr>
              <a:t>diseño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una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página</a:t>
            </a:r>
            <a:r>
              <a:rPr lang="en-US" dirty="0">
                <a:solidFill>
                  <a:schemeClr val="bg1"/>
                </a:solidFill>
              </a:rPr>
              <a:t> web </a:t>
            </a:r>
            <a:r>
              <a:rPr lang="en-US" dirty="0" err="1">
                <a:solidFill>
                  <a:schemeClr val="bg1"/>
                </a:solidFill>
              </a:rPr>
              <a:t>tiene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diversas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funciones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evidente</a:t>
            </a:r>
            <a:r>
              <a:rPr lang="en-US" dirty="0">
                <a:solidFill>
                  <a:schemeClr val="bg1"/>
                </a:solidFill>
              </a:rPr>
              <a:t> que el </a:t>
            </a:r>
            <a:r>
              <a:rPr lang="en-US" dirty="0" err="1">
                <a:solidFill>
                  <a:schemeClr val="bg1"/>
                </a:solidFill>
              </a:rPr>
              <a:t>diseño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debe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resultar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atractivo</a:t>
            </a:r>
            <a:r>
              <a:rPr lang="en-US" dirty="0">
                <a:solidFill>
                  <a:schemeClr val="bg1"/>
                </a:solidFill>
              </a:rPr>
              <a:t>. Sin embargo, </a:t>
            </a:r>
            <a:r>
              <a:rPr lang="en-US" dirty="0" err="1">
                <a:solidFill>
                  <a:schemeClr val="bg1"/>
                </a:solidFill>
              </a:rPr>
              <a:t>también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importante</a:t>
            </a:r>
            <a:r>
              <a:rPr lang="en-US" dirty="0">
                <a:solidFill>
                  <a:schemeClr val="bg1"/>
                </a:solidFill>
              </a:rPr>
              <a:t> que </a:t>
            </a:r>
            <a:r>
              <a:rPr lang="en-US" dirty="0" err="1">
                <a:solidFill>
                  <a:schemeClr val="bg1"/>
                </a:solidFill>
              </a:rPr>
              <a:t>facilite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navegación</a:t>
            </a:r>
            <a:r>
              <a:rPr lang="en-US" dirty="0">
                <a:solidFill>
                  <a:schemeClr val="bg1"/>
                </a:solidFill>
              </a:rPr>
              <a:t> y que </a:t>
            </a:r>
            <a:r>
              <a:rPr lang="en-US" dirty="0" err="1">
                <a:solidFill>
                  <a:schemeClr val="bg1"/>
                </a:solidFill>
              </a:rPr>
              <a:t>ofrezca</a:t>
            </a:r>
            <a:r>
              <a:rPr lang="en-US" dirty="0">
                <a:solidFill>
                  <a:schemeClr val="bg1"/>
                </a:solidFill>
              </a:rPr>
              <a:t> al </a:t>
            </a:r>
            <a:r>
              <a:rPr lang="en-US" dirty="0" err="1">
                <a:solidFill>
                  <a:schemeClr val="bg1"/>
                </a:solidFill>
              </a:rPr>
              <a:t>usuario</a:t>
            </a:r>
            <a:r>
              <a:rPr lang="en-US" dirty="0">
                <a:solidFill>
                  <a:schemeClr val="bg1"/>
                </a:solidFill>
              </a:rPr>
              <a:t> lo que </a:t>
            </a:r>
            <a:r>
              <a:rPr lang="en-US" dirty="0" err="1">
                <a:solidFill>
                  <a:schemeClr val="bg1"/>
                </a:solidFill>
              </a:rPr>
              <a:t>está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buscando</a:t>
            </a:r>
            <a:r>
              <a:rPr lang="en-US" dirty="0">
                <a:solidFill>
                  <a:schemeClr val="bg1"/>
                </a:solidFill>
              </a:rPr>
              <a:t>. Dado que </a:t>
            </a:r>
            <a:r>
              <a:rPr lang="en-US" dirty="0" err="1">
                <a:solidFill>
                  <a:schemeClr val="bg1"/>
                </a:solidFill>
              </a:rPr>
              <a:t>una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página</a:t>
            </a:r>
            <a:r>
              <a:rPr lang="en-US" dirty="0">
                <a:solidFill>
                  <a:schemeClr val="bg1"/>
                </a:solidFill>
              </a:rPr>
              <a:t> web forma </a:t>
            </a:r>
            <a:r>
              <a:rPr lang="en-US" dirty="0" err="1">
                <a:solidFill>
                  <a:schemeClr val="bg1"/>
                </a:solidFill>
              </a:rPr>
              <a:t>parte</a:t>
            </a:r>
            <a:r>
              <a:rPr lang="en-US" dirty="0">
                <a:solidFill>
                  <a:schemeClr val="bg1"/>
                </a:solidFill>
              </a:rPr>
              <a:t> de la imagen </a:t>
            </a:r>
            <a:r>
              <a:rPr lang="en-US" dirty="0" err="1">
                <a:solidFill>
                  <a:schemeClr val="bg1"/>
                </a:solidFill>
              </a:rPr>
              <a:t>pública</a:t>
            </a:r>
            <a:r>
              <a:rPr lang="en-US" dirty="0">
                <a:solidFill>
                  <a:schemeClr val="bg1"/>
                </a:solidFill>
              </a:rPr>
              <a:t> que </a:t>
            </a:r>
            <a:r>
              <a:rPr lang="en-US" dirty="0" err="1">
                <a:solidFill>
                  <a:schemeClr val="bg1"/>
                </a:solidFill>
              </a:rPr>
              <a:t>una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empresa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organización</a:t>
            </a:r>
            <a:r>
              <a:rPr lang="en-US" dirty="0">
                <a:solidFill>
                  <a:schemeClr val="bg1"/>
                </a:solidFill>
              </a:rPr>
              <a:t> o persona </a:t>
            </a:r>
            <a:r>
              <a:rPr lang="en-US" dirty="0" err="1">
                <a:solidFill>
                  <a:schemeClr val="bg1"/>
                </a:solidFill>
              </a:rPr>
              <a:t>quiere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sí</a:t>
            </a:r>
            <a:r>
              <a:rPr lang="en-US" dirty="0">
                <a:solidFill>
                  <a:schemeClr val="bg1"/>
                </a:solidFill>
              </a:rPr>
              <a:t>, el </a:t>
            </a:r>
            <a:r>
              <a:rPr lang="en-US" dirty="0" err="1">
                <a:solidFill>
                  <a:schemeClr val="bg1"/>
                </a:solidFill>
              </a:rPr>
              <a:t>diseño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debe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coherente</a:t>
            </a:r>
            <a:r>
              <a:rPr lang="en-US" dirty="0">
                <a:solidFill>
                  <a:schemeClr val="bg1"/>
                </a:solidFill>
              </a:rPr>
              <a:t> con </a:t>
            </a:r>
            <a:r>
              <a:rPr lang="en-US" dirty="0" err="1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imagen.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endParaRPr lang="en-US" sz="3000" dirty="0">
              <a:solidFill>
                <a:schemeClr val="bg1"/>
              </a:solidFill>
            </a:endParaRPr>
          </a:p>
          <a:p>
            <a:pPr algn="r"/>
            <a:r>
              <a:rPr lang="en-US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WebProgramacion</a:t>
            </a:r>
            <a:endParaRPr lang="en-US" dirty="0">
              <a:solidFill>
                <a:schemeClr val="bg1"/>
              </a:solidFill>
            </a:endParaRP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596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72B2CE-AA88-CC49-AA4E-FB7AEB0A2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9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521B77-A765-124A-9BCD-ED1E4E133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CARACTERISTICAS DE LA WEB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5D313-9CD4-7C4E-B66E-887B6E68A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La </a:t>
            </a:r>
            <a:r>
              <a:rPr lang="en-US" dirty="0" err="1">
                <a:solidFill>
                  <a:schemeClr val="bg1"/>
                </a:solidFill>
              </a:rPr>
              <a:t>optimización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aplica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todo</a:t>
            </a:r>
            <a:r>
              <a:rPr lang="en-US" dirty="0">
                <a:solidFill>
                  <a:schemeClr val="bg1"/>
                </a:solidFill>
              </a:rPr>
              <a:t> el sitio web y a las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individuales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Optimizar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significa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mejorar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compatibilidad</a:t>
            </a:r>
            <a:r>
              <a:rPr lang="en-US" dirty="0">
                <a:solidFill>
                  <a:schemeClr val="bg1"/>
                </a:solidFill>
              </a:rPr>
              <a:t> del sitio a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motores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búsqueda</a:t>
            </a:r>
            <a:r>
              <a:rPr lang="en-US" dirty="0">
                <a:solidFill>
                  <a:schemeClr val="bg1"/>
                </a:solidFill>
              </a:rPr>
              <a:t>. Para </a:t>
            </a:r>
            <a:r>
              <a:rPr lang="en-US" dirty="0" err="1">
                <a:solidFill>
                  <a:schemeClr val="bg1"/>
                </a:solidFill>
              </a:rPr>
              <a:t>lograrlo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necesario</a:t>
            </a:r>
            <a:r>
              <a:rPr lang="en-US" dirty="0">
                <a:solidFill>
                  <a:schemeClr val="bg1"/>
                </a:solidFill>
              </a:rPr>
              <a:t> que </a:t>
            </a:r>
            <a:r>
              <a:rPr lang="en-US" dirty="0" err="1">
                <a:solidFill>
                  <a:schemeClr val="bg1"/>
                </a:solidFill>
              </a:rPr>
              <a:t>tanto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código</a:t>
            </a:r>
            <a:r>
              <a:rPr lang="en-US" dirty="0">
                <a:solidFill>
                  <a:schemeClr val="bg1"/>
                </a:solidFill>
              </a:rPr>
              <a:t>, la </a:t>
            </a:r>
            <a:r>
              <a:rPr lang="en-US" dirty="0" err="1">
                <a:solidFill>
                  <a:schemeClr val="bg1"/>
                </a:solidFill>
              </a:rPr>
              <a:t>estructura</a:t>
            </a:r>
            <a:r>
              <a:rPr lang="en-US" dirty="0">
                <a:solidFill>
                  <a:schemeClr val="bg1"/>
                </a:solidFill>
              </a:rPr>
              <a:t> y el </a:t>
            </a:r>
            <a:r>
              <a:rPr lang="en-US" dirty="0" err="1">
                <a:solidFill>
                  <a:schemeClr val="bg1"/>
                </a:solidFill>
              </a:rPr>
              <a:t>contenido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más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eficaces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objetivo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aumentar</a:t>
            </a:r>
            <a:r>
              <a:rPr lang="en-US" dirty="0">
                <a:solidFill>
                  <a:schemeClr val="bg1"/>
                </a:solidFill>
              </a:rPr>
              <a:t> al </a:t>
            </a:r>
            <a:r>
              <a:rPr lang="en-US" dirty="0" err="1">
                <a:solidFill>
                  <a:schemeClr val="bg1"/>
                </a:solidFill>
              </a:rPr>
              <a:t>máximo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visibilidad</a:t>
            </a:r>
            <a:r>
              <a:rPr lang="en-US" dirty="0">
                <a:solidFill>
                  <a:schemeClr val="bg1"/>
                </a:solidFill>
              </a:rPr>
              <a:t> de palabras clave.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El </a:t>
            </a:r>
            <a:r>
              <a:rPr lang="en-US" dirty="0" err="1">
                <a:solidFill>
                  <a:schemeClr val="bg1"/>
                </a:solidFill>
              </a:rPr>
              <a:t>alojamiento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almacenamiento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información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imágenes</a:t>
            </a:r>
            <a:r>
              <a:rPr lang="en-US" dirty="0">
                <a:solidFill>
                  <a:schemeClr val="bg1"/>
                </a:solidFill>
              </a:rPr>
              <a:t>, videos y </a:t>
            </a:r>
            <a:r>
              <a:rPr lang="en-US" dirty="0" err="1">
                <a:solidFill>
                  <a:schemeClr val="bg1"/>
                </a:solidFill>
              </a:rPr>
              <a:t>todos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otros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contenidos</a:t>
            </a:r>
            <a:r>
              <a:rPr lang="en-US" dirty="0">
                <a:solidFill>
                  <a:schemeClr val="bg1"/>
                </a:solidFill>
              </a:rPr>
              <a:t> de la </a:t>
            </a:r>
            <a:r>
              <a:rPr lang="en-US" dirty="0" err="1">
                <a:solidFill>
                  <a:schemeClr val="bg1"/>
                </a:solidFill>
              </a:rPr>
              <a:t>página</a:t>
            </a:r>
            <a:r>
              <a:rPr lang="en-US" dirty="0">
                <a:solidFill>
                  <a:schemeClr val="bg1"/>
                </a:solidFill>
              </a:rPr>
              <a:t> web. El </a:t>
            </a:r>
            <a:r>
              <a:rPr lang="en-US" dirty="0" err="1">
                <a:solidFill>
                  <a:schemeClr val="bg1"/>
                </a:solidFill>
              </a:rPr>
              <a:t>mismo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puede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realizarse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computadora</a:t>
            </a:r>
            <a:r>
              <a:rPr lang="en-US" dirty="0">
                <a:solidFill>
                  <a:schemeClr val="bg1"/>
                </a:solidFill>
              </a:rPr>
              <a:t> de la </a:t>
            </a:r>
            <a:r>
              <a:rPr lang="en-US" dirty="0" err="1">
                <a:solidFill>
                  <a:schemeClr val="bg1"/>
                </a:solidFill>
              </a:rPr>
              <a:t>empresa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organización</a:t>
            </a:r>
            <a:r>
              <a:rPr lang="en-US" dirty="0">
                <a:solidFill>
                  <a:schemeClr val="bg1"/>
                </a:solidFill>
              </a:rPr>
              <a:t> o persona que dirige el sitio web o, lo que </a:t>
            </a:r>
            <a:r>
              <a:rPr lang="en-US" dirty="0" err="1">
                <a:solidFill>
                  <a:schemeClr val="bg1"/>
                </a:solidFill>
              </a:rPr>
              <a:t>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más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frecuente</a:t>
            </a:r>
            <a:r>
              <a:rPr lang="en-US" dirty="0">
                <a:solidFill>
                  <a:schemeClr val="bg1"/>
                </a:solidFill>
              </a:rPr>
              <a:t>, a se </a:t>
            </a:r>
            <a:r>
              <a:rPr lang="en-US" dirty="0" err="1">
                <a:solidFill>
                  <a:schemeClr val="bg1"/>
                </a:solidFill>
              </a:rPr>
              <a:t>realiza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través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una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empresa</a:t>
            </a:r>
            <a:r>
              <a:rPr lang="en-US" dirty="0">
                <a:solidFill>
                  <a:schemeClr val="bg1"/>
                </a:solidFill>
              </a:rPr>
              <a:t> de hosting que </a:t>
            </a:r>
            <a:r>
              <a:rPr lang="en-US" dirty="0" err="1">
                <a:solidFill>
                  <a:schemeClr val="bg1"/>
                </a:solidFill>
              </a:rPr>
              <a:t>provee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servicio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alojamiento</a:t>
            </a:r>
            <a:r>
              <a:rPr lang="en-US" dirty="0">
                <a:solidFill>
                  <a:schemeClr val="bg1"/>
                </a:solidFill>
              </a:rPr>
              <a:t>.</a:t>
            </a:r>
            <a:br>
              <a:rPr lang="en-US" dirty="0">
                <a:solidFill>
                  <a:schemeClr val="bg1"/>
                </a:solidFill>
              </a:rPr>
            </a:b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8C5E3A-2E0A-7943-BE46-51140FAAB3EB}"/>
              </a:ext>
            </a:extLst>
          </p:cNvPr>
          <p:cNvSpPr/>
          <p:nvPr/>
        </p:nvSpPr>
        <p:spPr>
          <a:xfrm>
            <a:off x="8296507" y="6151638"/>
            <a:ext cx="2647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WebProgramacion</a:t>
            </a:r>
            <a:endParaRPr lang="es-ES_trad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61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3E4484-A9E2-9F48-930E-6B0456607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9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81E6A8-E7BF-1F40-AAB7-5E71F80BD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CARACTERISTICAS DE LA WEB</a:t>
            </a:r>
            <a:endParaRPr lang="es-ES_trad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F6D5F-430E-4F4C-ABF5-57AAE1CDE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28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chemeClr val="bg1"/>
                </a:solidFill>
              </a:rPr>
              <a:t>E</a:t>
            </a:r>
            <a:r>
              <a:rPr lang="en-US" dirty="0" err="1">
                <a:solidFill>
                  <a:schemeClr val="bg1"/>
                </a:solidFill>
              </a:rPr>
              <a:t>xisten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diferentes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tipos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dependiendo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si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contenido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predeterminado</a:t>
            </a:r>
            <a:r>
              <a:rPr lang="en-US" dirty="0">
                <a:solidFill>
                  <a:schemeClr val="bg1"/>
                </a:solidFill>
              </a:rPr>
              <a:t> o </a:t>
            </a:r>
            <a:r>
              <a:rPr lang="en-US" dirty="0" err="1">
                <a:solidFill>
                  <a:schemeClr val="bg1"/>
                </a:solidFill>
              </a:rPr>
              <a:t>si</a:t>
            </a:r>
            <a:r>
              <a:rPr lang="en-US" dirty="0">
                <a:solidFill>
                  <a:schemeClr val="bg1"/>
                </a:solidFill>
              </a:rPr>
              <a:t> se general al </a:t>
            </a:r>
            <a:r>
              <a:rPr lang="en-US" dirty="0" err="1">
                <a:solidFill>
                  <a:schemeClr val="bg1"/>
                </a:solidFill>
              </a:rPr>
              <a:t>utilizarla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estáticas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cuando</a:t>
            </a:r>
            <a:r>
              <a:rPr lang="en-US" dirty="0">
                <a:solidFill>
                  <a:schemeClr val="bg1"/>
                </a:solidFill>
              </a:rPr>
              <a:t> un </a:t>
            </a:r>
            <a:r>
              <a:rPr lang="en-US" dirty="0" err="1">
                <a:solidFill>
                  <a:schemeClr val="bg1"/>
                </a:solidFill>
              </a:rPr>
              <a:t>usuario</a:t>
            </a:r>
            <a:r>
              <a:rPr lang="en-US" dirty="0">
                <a:solidFill>
                  <a:schemeClr val="bg1"/>
                </a:solidFill>
              </a:rPr>
              <a:t> accede a </a:t>
            </a:r>
            <a:r>
              <a:rPr lang="en-US" dirty="0" err="1">
                <a:solidFill>
                  <a:schemeClr val="bg1"/>
                </a:solidFill>
              </a:rPr>
              <a:t>ella</a:t>
            </a:r>
            <a:r>
              <a:rPr lang="en-US" dirty="0">
                <a:solidFill>
                  <a:schemeClr val="bg1"/>
                </a:solidFill>
              </a:rPr>
              <a:t>, el </a:t>
            </a:r>
            <a:r>
              <a:rPr lang="en-US" dirty="0" err="1">
                <a:solidFill>
                  <a:schemeClr val="bg1"/>
                </a:solidFill>
              </a:rPr>
              <a:t>servidor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descarga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contenido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codificado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HTML, y de </a:t>
            </a:r>
            <a:r>
              <a:rPr lang="en-US" dirty="0" err="1">
                <a:solidFill>
                  <a:schemeClr val="bg1"/>
                </a:solidFill>
              </a:rPr>
              <a:t>esta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manera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visualiza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navegador</a:t>
            </a:r>
            <a:r>
              <a:rPr lang="en-US" dirty="0">
                <a:solidFill>
                  <a:schemeClr val="bg1"/>
                </a:solidFill>
              </a:rPr>
              <a:t>. Este </a:t>
            </a:r>
            <a:r>
              <a:rPr lang="en-US" dirty="0" err="1">
                <a:solidFill>
                  <a:schemeClr val="bg1"/>
                </a:solidFill>
              </a:rPr>
              <a:t>tipo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son </a:t>
            </a:r>
            <a:r>
              <a:rPr lang="en-US" dirty="0" err="1">
                <a:solidFill>
                  <a:schemeClr val="bg1"/>
                </a:solidFill>
              </a:rPr>
              <a:t>fácilmente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accesibles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pero</a:t>
            </a:r>
            <a:r>
              <a:rPr lang="en-US" dirty="0">
                <a:solidFill>
                  <a:schemeClr val="bg1"/>
                </a:solidFill>
              </a:rPr>
              <a:t> no </a:t>
            </a:r>
            <a:r>
              <a:rPr lang="en-US" dirty="0" err="1">
                <a:solidFill>
                  <a:schemeClr val="bg1"/>
                </a:solidFill>
              </a:rPr>
              <a:t>permiten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interacción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dinámicas</a:t>
            </a:r>
            <a:r>
              <a:rPr lang="en-US" dirty="0">
                <a:solidFill>
                  <a:schemeClr val="bg1"/>
                </a:solidFill>
              </a:rPr>
              <a:t>: no </a:t>
            </a:r>
            <a:r>
              <a:rPr lang="en-US" dirty="0" err="1">
                <a:solidFill>
                  <a:schemeClr val="bg1"/>
                </a:solidFill>
              </a:rPr>
              <a:t>están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creadas</a:t>
            </a:r>
            <a:r>
              <a:rPr lang="en-US" dirty="0">
                <a:solidFill>
                  <a:schemeClr val="bg1"/>
                </a:solidFill>
              </a:rPr>
              <a:t> con HTML </a:t>
            </a:r>
            <a:r>
              <a:rPr lang="en-US" dirty="0" err="1">
                <a:solidFill>
                  <a:schemeClr val="bg1"/>
                </a:solidFill>
              </a:rPr>
              <a:t>sino</a:t>
            </a:r>
            <a:r>
              <a:rPr lang="en-US" dirty="0">
                <a:solidFill>
                  <a:schemeClr val="bg1"/>
                </a:solidFill>
              </a:rPr>
              <a:t> con un </a:t>
            </a:r>
            <a:r>
              <a:rPr lang="en-US" dirty="0" err="1">
                <a:solidFill>
                  <a:schemeClr val="bg1"/>
                </a:solidFill>
              </a:rPr>
              <a:t>lenguaje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interpretado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como</a:t>
            </a:r>
            <a:r>
              <a:rPr lang="en-US" dirty="0">
                <a:solidFill>
                  <a:schemeClr val="bg1"/>
                </a:solidFill>
              </a:rPr>
              <a:t> PHP.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estas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el </a:t>
            </a:r>
            <a:r>
              <a:rPr lang="en-US" dirty="0" err="1">
                <a:solidFill>
                  <a:schemeClr val="bg1"/>
                </a:solidFill>
              </a:rPr>
              <a:t>usuario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puede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interactuar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Todas</a:t>
            </a:r>
            <a:r>
              <a:rPr lang="en-US" dirty="0">
                <a:solidFill>
                  <a:schemeClr val="bg1"/>
                </a:solidFill>
              </a:rPr>
              <a:t> las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de un sitio web </a:t>
            </a:r>
            <a:r>
              <a:rPr lang="en-US" dirty="0" err="1">
                <a:solidFill>
                  <a:schemeClr val="bg1"/>
                </a:solidFill>
              </a:rPr>
              <a:t>contienen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algún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tipo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información</a:t>
            </a:r>
            <a:r>
              <a:rPr lang="en-US" dirty="0">
                <a:solidFill>
                  <a:schemeClr val="bg1"/>
                </a:solidFill>
              </a:rPr>
              <a:t>, sin embargo, </a:t>
            </a:r>
            <a:r>
              <a:rPr lang="en-US" dirty="0" err="1">
                <a:solidFill>
                  <a:schemeClr val="bg1"/>
                </a:solidFill>
              </a:rPr>
              <a:t>esta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puede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ser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función</a:t>
            </a:r>
            <a:r>
              <a:rPr lang="en-US" dirty="0">
                <a:solidFill>
                  <a:schemeClr val="bg1"/>
                </a:solidFill>
              </a:rPr>
              <a:t> principal de </a:t>
            </a:r>
            <a:r>
              <a:rPr lang="en-US" dirty="0" err="1">
                <a:solidFill>
                  <a:schemeClr val="bg1"/>
                </a:solidFill>
              </a:rPr>
              <a:t>determinadas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como</a:t>
            </a:r>
            <a:r>
              <a:rPr lang="en-US" dirty="0">
                <a:solidFill>
                  <a:schemeClr val="bg1"/>
                </a:solidFill>
              </a:rPr>
              <a:t> las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institucionales</a:t>
            </a:r>
            <a:r>
              <a:rPr lang="en-US" dirty="0">
                <a:solidFill>
                  <a:schemeClr val="bg1"/>
                </a:solidFill>
              </a:rPr>
              <a:t> que </a:t>
            </a:r>
            <a:r>
              <a:rPr lang="en-US" dirty="0" err="1">
                <a:solidFill>
                  <a:schemeClr val="bg1"/>
                </a:solidFill>
              </a:rPr>
              <a:t>detallan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cómo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está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compuesto</a:t>
            </a:r>
            <a:r>
              <a:rPr lang="en-US" dirty="0">
                <a:solidFill>
                  <a:schemeClr val="bg1"/>
                </a:solidFill>
              </a:rPr>
              <a:t> el personal, las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noticias</a:t>
            </a:r>
            <a:r>
              <a:rPr lang="en-US" dirty="0">
                <a:solidFill>
                  <a:schemeClr val="bg1"/>
                </a:solidFill>
              </a:rPr>
              <a:t>, o las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donde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encuentran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artículos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sobre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diversos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temas</a:t>
            </a:r>
            <a:r>
              <a:rPr lang="en-US" dirty="0">
                <a:solidFill>
                  <a:schemeClr val="bg1"/>
                </a:solidFill>
              </a:rPr>
              <a:t>. Las </a:t>
            </a:r>
            <a:r>
              <a:rPr lang="en-US" dirty="0" err="1">
                <a:solidFill>
                  <a:schemeClr val="bg1"/>
                </a:solidFill>
              </a:rPr>
              <a:t>páginas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información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suelen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aquellas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las que el </a:t>
            </a:r>
            <a:r>
              <a:rPr lang="en-US" dirty="0" err="1">
                <a:solidFill>
                  <a:schemeClr val="bg1"/>
                </a:solidFill>
              </a:rPr>
              <a:t>usuario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permanece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más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tiempo</a:t>
            </a:r>
            <a:r>
              <a:rPr lang="en-US" dirty="0">
                <a:solidFill>
                  <a:schemeClr val="bg1"/>
                </a:solidFill>
              </a:rPr>
              <a:t>.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                                                                                                               </a:t>
            </a:r>
            <a:r>
              <a:rPr lang="en-US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WebProgramacion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060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423021-CB93-C648-8523-6E08D7A84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977"/>
            <a:ext cx="12192000" cy="68649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4909C2-EBDA-944F-9E05-941F3195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CARACTERISTICAS DE LA WEB</a:t>
            </a:r>
            <a:endParaRPr lang="es-ES_trad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B7C3D-69AC-AB4B-B659-0CEDE5A5D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566"/>
            <a:ext cx="10515600" cy="52410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La </a:t>
            </a:r>
            <a:r>
              <a:rPr lang="en-US" sz="2000" b="1" dirty="0" err="1">
                <a:solidFill>
                  <a:schemeClr val="bg1"/>
                </a:solidFill>
              </a:rPr>
              <a:t>función</a:t>
            </a:r>
            <a:r>
              <a:rPr lang="en-US" sz="2000" b="1" dirty="0">
                <a:solidFill>
                  <a:schemeClr val="bg1"/>
                </a:solidFill>
              </a:rPr>
              <a:t> de </a:t>
            </a:r>
            <a:r>
              <a:rPr lang="en-US" sz="2000" b="1" dirty="0" err="1">
                <a:solidFill>
                  <a:schemeClr val="bg1"/>
                </a:solidFill>
              </a:rPr>
              <a:t>muchas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páginas</a:t>
            </a:r>
            <a:r>
              <a:rPr lang="en-US" sz="2000" b="1" dirty="0">
                <a:solidFill>
                  <a:schemeClr val="bg1"/>
                </a:solidFill>
              </a:rPr>
              <a:t> web</a:t>
            </a:r>
            <a:r>
              <a:rPr lang="en-US" sz="2000" dirty="0">
                <a:solidFill>
                  <a:schemeClr val="bg1"/>
                </a:solidFill>
              </a:rPr>
              <a:t> (</a:t>
            </a:r>
            <a:r>
              <a:rPr lang="en-US" sz="2000" dirty="0" err="1">
                <a:solidFill>
                  <a:schemeClr val="bg1"/>
                </a:solidFill>
              </a:rPr>
              <a:t>así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como</a:t>
            </a:r>
            <a:r>
              <a:rPr lang="en-US" sz="2000" dirty="0">
                <a:solidFill>
                  <a:schemeClr val="bg1"/>
                </a:solidFill>
              </a:rPr>
              <a:t> de sitios web </a:t>
            </a:r>
            <a:r>
              <a:rPr lang="en-US" sz="2000" dirty="0" err="1">
                <a:solidFill>
                  <a:schemeClr val="bg1"/>
                </a:solidFill>
              </a:rPr>
              <a:t>completos</a:t>
            </a:r>
            <a:r>
              <a:rPr lang="en-US" sz="2000" dirty="0">
                <a:solidFill>
                  <a:schemeClr val="bg1"/>
                </a:solidFill>
              </a:rPr>
              <a:t>) </a:t>
            </a:r>
            <a:r>
              <a:rPr lang="en-US" sz="2000" dirty="0" err="1">
                <a:solidFill>
                  <a:schemeClr val="bg1"/>
                </a:solidFill>
              </a:rPr>
              <a:t>suele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ser</a:t>
            </a:r>
            <a:r>
              <a:rPr lang="en-US" sz="2000" dirty="0">
                <a:solidFill>
                  <a:schemeClr val="bg1"/>
                </a:solidFill>
              </a:rPr>
              <a:t> la </a:t>
            </a:r>
            <a:r>
              <a:rPr lang="en-US" sz="2000" dirty="0" err="1">
                <a:solidFill>
                  <a:schemeClr val="bg1"/>
                </a:solidFill>
              </a:rPr>
              <a:t>difusión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eventos</a:t>
            </a:r>
            <a:r>
              <a:rPr lang="en-US" sz="2000" dirty="0">
                <a:solidFill>
                  <a:schemeClr val="bg1"/>
                </a:solidFill>
              </a:rPr>
              <a:t> o la </a:t>
            </a:r>
            <a:r>
              <a:rPr lang="en-US" sz="2000" dirty="0" err="1">
                <a:solidFill>
                  <a:schemeClr val="bg1"/>
                </a:solidFill>
              </a:rPr>
              <a:t>publicidad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productos</a:t>
            </a:r>
            <a:r>
              <a:rPr lang="en-US" sz="2000" dirty="0">
                <a:solidFill>
                  <a:schemeClr val="bg1"/>
                </a:solidFill>
              </a:rPr>
              <a:t> y </a:t>
            </a:r>
            <a:r>
              <a:rPr lang="en-US" sz="2000" dirty="0" err="1">
                <a:solidFill>
                  <a:schemeClr val="bg1"/>
                </a:solidFill>
              </a:rPr>
              <a:t>servicios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Incluso</a:t>
            </a:r>
            <a:r>
              <a:rPr lang="en-US" sz="2000" dirty="0">
                <a:solidFill>
                  <a:schemeClr val="bg1"/>
                </a:solidFill>
              </a:rPr>
              <a:t> las </a:t>
            </a:r>
            <a:r>
              <a:rPr lang="en-US" sz="2000" dirty="0" err="1">
                <a:solidFill>
                  <a:schemeClr val="bg1"/>
                </a:solidFill>
              </a:rPr>
              <a:t>páginas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cuya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función</a:t>
            </a:r>
            <a:r>
              <a:rPr lang="en-US" sz="2000" dirty="0">
                <a:solidFill>
                  <a:schemeClr val="bg1"/>
                </a:solidFill>
              </a:rPr>
              <a:t> principal </a:t>
            </a:r>
            <a:r>
              <a:rPr lang="en-US" sz="2000" dirty="0" err="1">
                <a:solidFill>
                  <a:schemeClr val="bg1"/>
                </a:solidFill>
              </a:rPr>
              <a:t>es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otra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información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interacción</a:t>
            </a:r>
            <a:r>
              <a:rPr lang="en-US" sz="2000" dirty="0">
                <a:solidFill>
                  <a:schemeClr val="bg1"/>
                </a:solidFill>
              </a:rPr>
              <a:t>, Home) </a:t>
            </a:r>
            <a:r>
              <a:rPr lang="en-US" sz="2000" dirty="0" err="1">
                <a:solidFill>
                  <a:schemeClr val="bg1"/>
                </a:solidFill>
              </a:rPr>
              <a:t>también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cumplen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esta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función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aunque</a:t>
            </a:r>
            <a:r>
              <a:rPr lang="en-US" sz="2000" dirty="0">
                <a:solidFill>
                  <a:schemeClr val="bg1"/>
                </a:solidFill>
              </a:rPr>
              <a:t> sea de forma </a:t>
            </a:r>
            <a:r>
              <a:rPr lang="en-US" sz="2000" dirty="0" err="1">
                <a:solidFill>
                  <a:schemeClr val="bg1"/>
                </a:solidFill>
              </a:rPr>
              <a:t>secundaria</a:t>
            </a:r>
            <a:r>
              <a:rPr lang="en-US" sz="2000" dirty="0">
                <a:solidFill>
                  <a:schemeClr val="bg1"/>
                </a:solidFill>
              </a:rPr>
              <a:t>. Para que </a:t>
            </a:r>
            <a:r>
              <a:rPr lang="en-US" sz="2000" dirty="0" err="1">
                <a:solidFill>
                  <a:schemeClr val="bg1"/>
                </a:solidFill>
              </a:rPr>
              <a:t>esta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función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pueda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cumplida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correctamente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es</a:t>
            </a:r>
            <a:r>
              <a:rPr lang="en-US" sz="2000" dirty="0">
                <a:solidFill>
                  <a:schemeClr val="bg1"/>
                </a:solidFill>
              </a:rPr>
              <a:t> indispensable que la </a:t>
            </a:r>
            <a:r>
              <a:rPr lang="en-US" sz="2000" dirty="0" err="1">
                <a:solidFill>
                  <a:schemeClr val="bg1"/>
                </a:solidFill>
              </a:rPr>
              <a:t>página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haya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sido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optimizada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bg1"/>
                </a:solidFill>
              </a:rPr>
              <a:t>Cuando</a:t>
            </a:r>
            <a:r>
              <a:rPr lang="en-US" sz="2000" dirty="0">
                <a:solidFill>
                  <a:schemeClr val="bg1"/>
                </a:solidFill>
              </a:rPr>
              <a:t> la </a:t>
            </a:r>
            <a:r>
              <a:rPr lang="en-US" sz="2000" dirty="0" err="1">
                <a:solidFill>
                  <a:schemeClr val="bg1"/>
                </a:solidFill>
              </a:rPr>
              <a:t>función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una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página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es</a:t>
            </a:r>
            <a:r>
              <a:rPr lang="en-US" sz="2000" dirty="0">
                <a:solidFill>
                  <a:schemeClr val="bg1"/>
                </a:solidFill>
              </a:rPr>
              <a:t> la </a:t>
            </a:r>
            <a:r>
              <a:rPr lang="en-US" sz="2000" dirty="0" err="1">
                <a:solidFill>
                  <a:schemeClr val="bg1"/>
                </a:solidFill>
              </a:rPr>
              <a:t>interacción</a:t>
            </a:r>
            <a:r>
              <a:rPr lang="en-US" sz="2000" dirty="0">
                <a:solidFill>
                  <a:schemeClr val="bg1"/>
                </a:solidFill>
              </a:rPr>
              <a:t> con el </a:t>
            </a:r>
            <a:r>
              <a:rPr lang="en-US" sz="2000" dirty="0" err="1">
                <a:solidFill>
                  <a:schemeClr val="bg1"/>
                </a:solidFill>
              </a:rPr>
              <a:t>usuario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necesariamente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debe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página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dinámica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Todas</a:t>
            </a:r>
            <a:r>
              <a:rPr lang="en-US" sz="2000" dirty="0">
                <a:solidFill>
                  <a:schemeClr val="bg1"/>
                </a:solidFill>
              </a:rPr>
              <a:t> las </a:t>
            </a:r>
            <a:r>
              <a:rPr lang="en-US" sz="2000" dirty="0" err="1">
                <a:solidFill>
                  <a:schemeClr val="bg1"/>
                </a:solidFill>
              </a:rPr>
              <a:t>páginas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públicas</a:t>
            </a:r>
            <a:r>
              <a:rPr lang="en-US" sz="2000" dirty="0">
                <a:solidFill>
                  <a:schemeClr val="bg1"/>
                </a:solidFill>
              </a:rPr>
              <a:t> de un sitio </a:t>
            </a:r>
            <a:r>
              <a:rPr lang="en-US" sz="2000" dirty="0" err="1">
                <a:solidFill>
                  <a:schemeClr val="bg1"/>
                </a:solidFill>
              </a:rPr>
              <a:t>permiten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mínima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interacción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ya</a:t>
            </a:r>
            <a:r>
              <a:rPr lang="en-US" sz="2000" dirty="0">
                <a:solidFill>
                  <a:schemeClr val="bg1"/>
                </a:solidFill>
              </a:rPr>
              <a:t> que al </a:t>
            </a:r>
            <a:r>
              <a:rPr lang="en-US" sz="2000" dirty="0" err="1">
                <a:solidFill>
                  <a:schemeClr val="bg1"/>
                </a:solidFill>
              </a:rPr>
              <a:t>menos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pueden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compartidas</a:t>
            </a:r>
            <a:r>
              <a:rPr lang="en-US" sz="2000" dirty="0">
                <a:solidFill>
                  <a:schemeClr val="bg1"/>
                </a:solidFill>
              </a:rPr>
              <a:t> a </a:t>
            </a:r>
            <a:r>
              <a:rPr lang="en-US" sz="2000" dirty="0" err="1">
                <a:solidFill>
                  <a:schemeClr val="bg1"/>
                </a:solidFill>
              </a:rPr>
              <a:t>través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redes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sociales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Esta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mínima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interacción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puede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fomentada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desde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todo</a:t>
            </a:r>
            <a:r>
              <a:rPr lang="en-US" sz="2000" dirty="0">
                <a:solidFill>
                  <a:schemeClr val="bg1"/>
                </a:solidFill>
              </a:rPr>
              <a:t> el sitio a </a:t>
            </a:r>
            <a:r>
              <a:rPr lang="en-US" sz="2000" dirty="0" err="1">
                <a:solidFill>
                  <a:schemeClr val="bg1"/>
                </a:solidFill>
              </a:rPr>
              <a:t>través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botones</a:t>
            </a:r>
            <a:r>
              <a:rPr lang="en-US" sz="2000" dirty="0">
                <a:solidFill>
                  <a:schemeClr val="bg1"/>
                </a:solidFill>
              </a:rPr>
              <a:t> de “</a:t>
            </a:r>
            <a:r>
              <a:rPr lang="en-US" sz="2000" dirty="0" err="1">
                <a:solidFill>
                  <a:schemeClr val="bg1"/>
                </a:solidFill>
              </a:rPr>
              <a:t>compartir</a:t>
            </a:r>
            <a:r>
              <a:rPr lang="en-US" sz="2000" dirty="0">
                <a:solidFill>
                  <a:schemeClr val="bg1"/>
                </a:solidFill>
              </a:rPr>
              <a:t>”. </a:t>
            </a:r>
            <a:r>
              <a:rPr lang="en-US" sz="2000" dirty="0" err="1">
                <a:solidFill>
                  <a:schemeClr val="bg1"/>
                </a:solidFill>
              </a:rPr>
              <a:t>Otra</a:t>
            </a:r>
            <a:r>
              <a:rPr lang="en-US" sz="2000" dirty="0">
                <a:solidFill>
                  <a:schemeClr val="bg1"/>
                </a:solidFill>
              </a:rPr>
              <a:t> forma </a:t>
            </a:r>
            <a:r>
              <a:rPr lang="en-US" sz="2000" dirty="0" err="1">
                <a:solidFill>
                  <a:schemeClr val="bg1"/>
                </a:solidFill>
              </a:rPr>
              <a:t>en</a:t>
            </a:r>
            <a:r>
              <a:rPr lang="en-US" sz="2000" dirty="0">
                <a:solidFill>
                  <a:schemeClr val="bg1"/>
                </a:solidFill>
              </a:rPr>
              <a:t> que </a:t>
            </a:r>
            <a:r>
              <a:rPr lang="en-US" sz="2000" dirty="0" err="1">
                <a:solidFill>
                  <a:schemeClr val="bg1"/>
                </a:solidFill>
              </a:rPr>
              <a:t>todas</a:t>
            </a:r>
            <a:r>
              <a:rPr lang="en-US" sz="2000" dirty="0">
                <a:solidFill>
                  <a:schemeClr val="bg1"/>
                </a:solidFill>
              </a:rPr>
              <a:t> las </a:t>
            </a:r>
            <a:r>
              <a:rPr lang="en-US" sz="2000" dirty="0" err="1">
                <a:solidFill>
                  <a:schemeClr val="bg1"/>
                </a:solidFill>
              </a:rPr>
              <a:t>páginas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por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ejemplo</a:t>
            </a:r>
            <a:r>
              <a:rPr lang="en-US" sz="2000" dirty="0">
                <a:solidFill>
                  <a:schemeClr val="bg1"/>
                </a:solidFill>
              </a:rPr>
              <a:t> las de </a:t>
            </a:r>
            <a:r>
              <a:rPr lang="en-US" sz="2000" dirty="0" err="1">
                <a:solidFill>
                  <a:schemeClr val="bg1"/>
                </a:solidFill>
              </a:rPr>
              <a:t>información</a:t>
            </a:r>
            <a:r>
              <a:rPr lang="en-US" sz="2000" dirty="0">
                <a:solidFill>
                  <a:schemeClr val="bg1"/>
                </a:solidFill>
              </a:rPr>
              <a:t>) </a:t>
            </a:r>
            <a:r>
              <a:rPr lang="en-US" sz="2000" dirty="0" err="1">
                <a:solidFill>
                  <a:schemeClr val="bg1"/>
                </a:solidFill>
              </a:rPr>
              <a:t>pueden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permitir</a:t>
            </a:r>
            <a:r>
              <a:rPr lang="en-US" sz="2000" dirty="0">
                <a:solidFill>
                  <a:schemeClr val="bg1"/>
                </a:solidFill>
              </a:rPr>
              <a:t> la </a:t>
            </a:r>
            <a:r>
              <a:rPr lang="en-US" sz="2000" dirty="0" err="1">
                <a:solidFill>
                  <a:schemeClr val="bg1"/>
                </a:solidFill>
              </a:rPr>
              <a:t>interacción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es</a:t>
            </a:r>
            <a:r>
              <a:rPr lang="en-US" sz="2000" dirty="0">
                <a:solidFill>
                  <a:schemeClr val="bg1"/>
                </a:solidFill>
              </a:rPr>
              <a:t> a </a:t>
            </a:r>
            <a:r>
              <a:rPr lang="en-US" sz="2000" dirty="0" err="1">
                <a:solidFill>
                  <a:schemeClr val="bg1"/>
                </a:solidFill>
              </a:rPr>
              <a:t>través</a:t>
            </a:r>
            <a:r>
              <a:rPr lang="en-US" sz="2000" dirty="0">
                <a:solidFill>
                  <a:schemeClr val="bg1"/>
                </a:solidFill>
              </a:rPr>
              <a:t> de la </a:t>
            </a:r>
            <a:r>
              <a:rPr lang="en-US" sz="2000" dirty="0" err="1">
                <a:solidFill>
                  <a:schemeClr val="bg1"/>
                </a:solidFill>
              </a:rPr>
              <a:t>posibilidad</a:t>
            </a:r>
            <a:r>
              <a:rPr lang="en-US" sz="2000" dirty="0">
                <a:solidFill>
                  <a:schemeClr val="bg1"/>
                </a:solidFill>
              </a:rPr>
              <a:t> de que </a:t>
            </a:r>
            <a:r>
              <a:rPr lang="en-US" sz="2000" dirty="0" err="1">
                <a:solidFill>
                  <a:schemeClr val="bg1"/>
                </a:solidFill>
              </a:rPr>
              <a:t>los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usuarios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escriban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comentarios</a:t>
            </a:r>
            <a:r>
              <a:rPr lang="en-US" sz="2000" dirty="0">
                <a:solidFill>
                  <a:schemeClr val="bg1"/>
                </a:solidFill>
              </a:rPr>
              <a:t> junto a </a:t>
            </a:r>
            <a:r>
              <a:rPr lang="en-US" sz="2000" dirty="0" err="1">
                <a:solidFill>
                  <a:schemeClr val="bg1"/>
                </a:solidFill>
              </a:rPr>
              <a:t>los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documentos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Sin embargo, las </a:t>
            </a:r>
            <a:r>
              <a:rPr lang="en-US" sz="2000" dirty="0" err="1">
                <a:solidFill>
                  <a:schemeClr val="bg1"/>
                </a:solidFill>
              </a:rPr>
              <a:t>páginas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cuya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función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principalmente</a:t>
            </a:r>
            <a:r>
              <a:rPr lang="en-US" sz="2000" dirty="0">
                <a:solidFill>
                  <a:schemeClr val="bg1"/>
                </a:solidFill>
              </a:rPr>
              <a:t> la </a:t>
            </a:r>
            <a:r>
              <a:rPr lang="en-US" sz="2000" dirty="0" err="1">
                <a:solidFill>
                  <a:schemeClr val="bg1"/>
                </a:solidFill>
              </a:rPr>
              <a:t>interacción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tienen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formatos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particulares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Algunos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ejemplos</a:t>
            </a:r>
            <a:r>
              <a:rPr lang="en-US" sz="2000" dirty="0">
                <a:solidFill>
                  <a:schemeClr val="bg1"/>
                </a:solidFill>
              </a:rPr>
              <a:t> son </a:t>
            </a:r>
            <a:r>
              <a:rPr lang="en-US" sz="2000" dirty="0" err="1">
                <a:solidFill>
                  <a:schemeClr val="bg1"/>
                </a:solidFill>
              </a:rPr>
              <a:t>los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foros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los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formularios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contacto</a:t>
            </a:r>
            <a:r>
              <a:rPr lang="en-US" sz="2000" dirty="0">
                <a:solidFill>
                  <a:schemeClr val="bg1"/>
                </a:solidFill>
              </a:rPr>
              <a:t>, las </a:t>
            </a:r>
            <a:r>
              <a:rPr lang="en-US" sz="2000" dirty="0" err="1">
                <a:solidFill>
                  <a:schemeClr val="bg1"/>
                </a:solidFill>
              </a:rPr>
              <a:t>páginas</a:t>
            </a:r>
            <a:r>
              <a:rPr lang="en-US" sz="2000" dirty="0">
                <a:solidFill>
                  <a:schemeClr val="bg1"/>
                </a:solidFill>
              </a:rPr>
              <a:t> que </a:t>
            </a:r>
            <a:r>
              <a:rPr lang="en-US" sz="2000" dirty="0" err="1">
                <a:solidFill>
                  <a:schemeClr val="bg1"/>
                </a:solidFill>
              </a:rPr>
              <a:t>permiten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comprar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productos</a:t>
            </a:r>
            <a:r>
              <a:rPr lang="en-US" sz="2000" dirty="0">
                <a:solidFill>
                  <a:schemeClr val="bg1"/>
                </a:solidFill>
              </a:rPr>
              <a:t> y </a:t>
            </a:r>
            <a:r>
              <a:rPr lang="en-US" sz="2000" dirty="0" err="1">
                <a:solidFill>
                  <a:schemeClr val="bg1"/>
                </a:solidFill>
              </a:rPr>
              <a:t>contratar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servicios</a:t>
            </a:r>
            <a:r>
              <a:rPr lang="en-US" sz="2000" dirty="0">
                <a:solidFill>
                  <a:schemeClr val="bg1"/>
                </a:solidFill>
              </a:rPr>
              <a:t>, entre </a:t>
            </a:r>
            <a:r>
              <a:rPr lang="en-US" sz="2000" dirty="0" err="1">
                <a:solidFill>
                  <a:schemeClr val="bg1"/>
                </a:solidFill>
              </a:rPr>
              <a:t>otros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</a:t>
            </a:r>
            <a:r>
              <a:rPr lang="en-US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WebProgramacion</a:t>
            </a:r>
            <a:r>
              <a:rPr lang="en-US" u="sng" dirty="0">
                <a:solidFill>
                  <a:schemeClr val="bg1"/>
                </a:solidFill>
              </a:rPr>
              <a:t>      </a:t>
            </a:r>
            <a:br>
              <a:rPr lang="en-US" sz="2000" dirty="0">
                <a:solidFill>
                  <a:schemeClr val="bg1"/>
                </a:solidFill>
              </a:rPr>
            </a:br>
            <a:br>
              <a:rPr lang="en-US" sz="2000" dirty="0">
                <a:solidFill>
                  <a:schemeClr val="bg1"/>
                </a:solidFill>
              </a:rPr>
            </a:br>
            <a:r>
              <a:rPr lang="en-US" u="sng" dirty="0">
                <a:solidFill>
                  <a:schemeClr val="bg1"/>
                </a:solidFill>
              </a:rPr>
              <a:t>                                                                                                        </a:t>
            </a:r>
            <a:br>
              <a:rPr lang="en-US" sz="2000" dirty="0"/>
            </a:br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997530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8DA308-4185-5A46-8E48-B43861BCB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64"/>
            <a:ext cx="120332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862AAC-3F65-E34A-AE3D-7D9C46EC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HISTORIA SOBRE LA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E6046-0BA2-A749-894F-8639531A1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sz="3200" dirty="0">
                <a:solidFill>
                  <a:srgbClr val="FFFF00"/>
                </a:solidFill>
              </a:rPr>
              <a:t>El primer </a:t>
            </a:r>
            <a:r>
              <a:rPr lang="en-US" sz="3200" dirty="0" err="1">
                <a:solidFill>
                  <a:srgbClr val="FFFF00"/>
                </a:solidFill>
              </a:rPr>
              <a:t>servidor</a:t>
            </a:r>
            <a:r>
              <a:rPr lang="en-US" sz="3200" dirty="0">
                <a:solidFill>
                  <a:srgbClr val="FFFF00"/>
                </a:solidFill>
              </a:rPr>
              <a:t> de </a:t>
            </a:r>
            <a:r>
              <a:rPr lang="en-US" sz="3200" dirty="0" err="1">
                <a:solidFill>
                  <a:srgbClr val="FFFF00"/>
                </a:solidFill>
              </a:rPr>
              <a:t>páginas</a:t>
            </a:r>
            <a:r>
              <a:rPr lang="en-US" sz="3200" dirty="0">
                <a:solidFill>
                  <a:srgbClr val="FFFF00"/>
                </a:solidFill>
              </a:rPr>
              <a:t> web de la </a:t>
            </a:r>
            <a:r>
              <a:rPr lang="en-US" sz="3200" dirty="0" err="1">
                <a:solidFill>
                  <a:srgbClr val="FFFF00"/>
                </a:solidFill>
              </a:rPr>
              <a:t>historia</a:t>
            </a:r>
            <a:r>
              <a:rPr lang="en-US" sz="3200" dirty="0">
                <a:solidFill>
                  <a:srgbClr val="FFFF00"/>
                </a:solidFill>
              </a:rPr>
              <a:t> se </a:t>
            </a:r>
            <a:r>
              <a:rPr lang="en-US" sz="3200" dirty="0" err="1">
                <a:solidFill>
                  <a:srgbClr val="FFFF00"/>
                </a:solidFill>
              </a:rPr>
              <a:t>puso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en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marcha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en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diciembre</a:t>
            </a:r>
            <a:r>
              <a:rPr lang="en-US" sz="3200" dirty="0">
                <a:solidFill>
                  <a:srgbClr val="FFFF00"/>
                </a:solidFill>
              </a:rPr>
              <a:t> de 1990 </a:t>
            </a:r>
            <a:r>
              <a:rPr lang="en-US" sz="3200" dirty="0" err="1">
                <a:solidFill>
                  <a:srgbClr val="FFFF00"/>
                </a:solidFill>
              </a:rPr>
              <a:t>en</a:t>
            </a:r>
            <a:r>
              <a:rPr lang="en-US" sz="3200" dirty="0">
                <a:solidFill>
                  <a:srgbClr val="FFFF00"/>
                </a:solidFill>
              </a:rPr>
              <a:t> el CERN (</a:t>
            </a:r>
            <a:r>
              <a:rPr lang="en-US" sz="3200" dirty="0" err="1">
                <a:solidFill>
                  <a:srgbClr val="FFFF00"/>
                </a:solidFill>
              </a:rPr>
              <a:t>Ginebra</a:t>
            </a:r>
            <a:r>
              <a:rPr lang="en-US" sz="3200" dirty="0">
                <a:solidFill>
                  <a:srgbClr val="FFFF00"/>
                </a:solidFill>
              </a:rPr>
              <a:t>, </a:t>
            </a:r>
            <a:r>
              <a:rPr lang="en-US" sz="3200" dirty="0" err="1">
                <a:solidFill>
                  <a:srgbClr val="FFFF00"/>
                </a:solidFill>
              </a:rPr>
              <a:t>Suiza</a:t>
            </a:r>
            <a:r>
              <a:rPr lang="en-US" sz="3200" dirty="0">
                <a:solidFill>
                  <a:srgbClr val="FFFF00"/>
                </a:solidFill>
              </a:rPr>
              <a:t>). ... Para </a:t>
            </a:r>
            <a:r>
              <a:rPr lang="en-US" sz="3200" dirty="0" err="1">
                <a:solidFill>
                  <a:srgbClr val="FFFF00"/>
                </a:solidFill>
              </a:rPr>
              <a:t>dirigir</a:t>
            </a:r>
            <a:r>
              <a:rPr lang="en-US" sz="3200" dirty="0">
                <a:solidFill>
                  <a:srgbClr val="FFFF00"/>
                </a:solidFill>
              </a:rPr>
              <a:t> el </a:t>
            </a:r>
            <a:r>
              <a:rPr lang="en-US" sz="3200" dirty="0" err="1">
                <a:solidFill>
                  <a:srgbClr val="FFFF00"/>
                </a:solidFill>
              </a:rPr>
              <a:t>desarrollo</a:t>
            </a:r>
            <a:r>
              <a:rPr lang="en-US" sz="3200" dirty="0">
                <a:solidFill>
                  <a:srgbClr val="FFFF00"/>
                </a:solidFill>
              </a:rPr>
              <a:t> de la web, Berners-Lee </a:t>
            </a:r>
            <a:r>
              <a:rPr lang="en-US" sz="3200" dirty="0" err="1">
                <a:solidFill>
                  <a:srgbClr val="FFFF00"/>
                </a:solidFill>
              </a:rPr>
              <a:t>fundó</a:t>
            </a:r>
            <a:r>
              <a:rPr lang="en-US" sz="3200" dirty="0">
                <a:solidFill>
                  <a:srgbClr val="FFFF00"/>
                </a:solidFill>
              </a:rPr>
              <a:t> el World Wide </a:t>
            </a:r>
            <a:r>
              <a:rPr lang="en-US" sz="3200" dirty="0" err="1">
                <a:solidFill>
                  <a:srgbClr val="FFFF00"/>
                </a:solidFill>
              </a:rPr>
              <a:t>WebConsortium</a:t>
            </a:r>
            <a:r>
              <a:rPr lang="en-US" sz="3200" dirty="0">
                <a:solidFill>
                  <a:srgbClr val="FFFF00"/>
                </a:solidFill>
              </a:rPr>
              <a:t> (W3C) </a:t>
            </a:r>
            <a:r>
              <a:rPr lang="en-US" sz="3200" dirty="0" err="1">
                <a:solidFill>
                  <a:srgbClr val="FFFF00"/>
                </a:solidFill>
              </a:rPr>
              <a:t>en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octubre</a:t>
            </a:r>
            <a:r>
              <a:rPr lang="en-US" sz="3200" dirty="0">
                <a:solidFill>
                  <a:srgbClr val="FFFF00"/>
                </a:solidFill>
              </a:rPr>
              <a:t> de 1994, </a:t>
            </a:r>
            <a:r>
              <a:rPr lang="en-US" sz="3200" dirty="0" err="1">
                <a:solidFill>
                  <a:srgbClr val="FFFF00"/>
                </a:solidFill>
              </a:rPr>
              <a:t>como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lugar</a:t>
            </a:r>
            <a:r>
              <a:rPr lang="en-US" sz="3200" dirty="0">
                <a:solidFill>
                  <a:srgbClr val="FFFF00"/>
                </a:solidFill>
              </a:rPr>
              <a:t> </a:t>
            </a:r>
            <a:r>
              <a:rPr lang="en-US" sz="3200" dirty="0" err="1">
                <a:solidFill>
                  <a:srgbClr val="FFFF00"/>
                </a:solidFill>
              </a:rPr>
              <a:t>deencuentro</a:t>
            </a:r>
            <a:r>
              <a:rPr lang="en-US" sz="3200" dirty="0">
                <a:solidFill>
                  <a:srgbClr val="FFFF00"/>
                </a:solidFill>
              </a:rPr>
              <a:t> de </a:t>
            </a:r>
            <a:r>
              <a:rPr lang="en-US" sz="3200" dirty="0" err="1">
                <a:solidFill>
                  <a:srgbClr val="FFFF00"/>
                </a:solidFill>
              </a:rPr>
              <a:t>empresas</a:t>
            </a:r>
            <a:r>
              <a:rPr lang="en-US" sz="3200" dirty="0">
                <a:solidFill>
                  <a:srgbClr val="FFFF00"/>
                </a:solidFill>
              </a:rPr>
              <a:t>, </a:t>
            </a:r>
            <a:r>
              <a:rPr lang="en-US" sz="3200" dirty="0" err="1">
                <a:solidFill>
                  <a:srgbClr val="FFFF00"/>
                </a:solidFill>
              </a:rPr>
              <a:t>universidades</a:t>
            </a:r>
            <a:r>
              <a:rPr lang="en-US" sz="3200" dirty="0">
                <a:solidFill>
                  <a:srgbClr val="FFFF00"/>
                </a:solidFill>
              </a:rPr>
              <a:t> y </a:t>
            </a:r>
            <a:r>
              <a:rPr lang="en-US" sz="3200" dirty="0" err="1">
                <a:solidFill>
                  <a:srgbClr val="FFFF00"/>
                </a:solidFill>
              </a:rPr>
              <a:t>organizaciones</a:t>
            </a:r>
            <a:r>
              <a:rPr lang="en-US" sz="3200" dirty="0">
                <a:solidFill>
                  <a:srgbClr val="FFFF00"/>
                </a:solidFill>
              </a:rPr>
              <a:t> sin </a:t>
            </a:r>
            <a:r>
              <a:rPr lang="en-US" sz="3200" dirty="0" err="1">
                <a:solidFill>
                  <a:srgbClr val="FFFF00"/>
                </a:solidFill>
              </a:rPr>
              <a:t>ánimo</a:t>
            </a:r>
            <a:r>
              <a:rPr lang="en-US" sz="3200" dirty="0">
                <a:solidFill>
                  <a:srgbClr val="FFFF00"/>
                </a:solidFill>
              </a:rPr>
              <a:t> de </a:t>
            </a:r>
            <a:r>
              <a:rPr lang="en-US" sz="3200" dirty="0" err="1">
                <a:solidFill>
                  <a:srgbClr val="FFFF00"/>
                </a:solidFill>
              </a:rPr>
              <a:t>lucro</a:t>
            </a:r>
            <a:r>
              <a:rPr lang="en-US" sz="3200" dirty="0">
                <a:solidFill>
                  <a:srgbClr val="FFFF00"/>
                </a:solidFill>
              </a:rPr>
              <a:t>.                                                                             </a:t>
            </a:r>
            <a:r>
              <a:rPr lang="en-US" u="sng" dirty="0">
                <a:hlinkClick r:id="rId3"/>
              </a:rPr>
              <a:t>RT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882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967C77-F731-8840-9699-FF07B3D8A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CE17D0-AB38-8340-81DA-2EE3A9140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VANTAJAS Y PELIGRO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FE30C-AE73-124E-9CDA-F0FEBEDE4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La </a:t>
            </a:r>
            <a:r>
              <a:rPr lang="en-US" sz="3200" dirty="0" err="1">
                <a:solidFill>
                  <a:schemeClr val="bg1"/>
                </a:solidFill>
              </a:rPr>
              <a:t>información</a:t>
            </a:r>
            <a:r>
              <a:rPr lang="en-US" sz="3200" dirty="0">
                <a:solidFill>
                  <a:schemeClr val="bg1"/>
                </a:solidFill>
              </a:rPr>
              <a:t> se </a:t>
            </a:r>
            <a:r>
              <a:rPr lang="en-US" sz="3200" dirty="0" err="1">
                <a:solidFill>
                  <a:schemeClr val="bg1"/>
                </a:solidFill>
              </a:rPr>
              <a:t>consigue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desde</a:t>
            </a:r>
            <a:r>
              <a:rPr lang="en-US" sz="3200" dirty="0">
                <a:solidFill>
                  <a:schemeClr val="bg1"/>
                </a:solidFill>
              </a:rPr>
              <a:t> casa, ¡sin </a:t>
            </a:r>
            <a:r>
              <a:rPr lang="en-US" sz="3200" dirty="0" err="1">
                <a:solidFill>
                  <a:schemeClr val="bg1"/>
                </a:solidFill>
              </a:rPr>
              <a:t>movernos</a:t>
            </a:r>
            <a:r>
              <a:rPr lang="en-US" sz="3200" dirty="0">
                <a:solidFill>
                  <a:schemeClr val="bg1"/>
                </a:solidFill>
              </a:rPr>
              <a:t>! </a:t>
            </a:r>
          </a:p>
          <a:p>
            <a:r>
              <a:rPr lang="en-US" sz="3200" dirty="0">
                <a:solidFill>
                  <a:schemeClr val="bg1"/>
                </a:solidFill>
              </a:rPr>
              <a:t>La </a:t>
            </a:r>
            <a:r>
              <a:rPr lang="en-US" sz="3200" dirty="0" err="1">
                <a:solidFill>
                  <a:schemeClr val="bg1"/>
                </a:solidFill>
              </a:rPr>
              <a:t>cantidad</a:t>
            </a:r>
            <a:r>
              <a:rPr lang="en-US" sz="3200" dirty="0">
                <a:solidFill>
                  <a:schemeClr val="bg1"/>
                </a:solidFill>
              </a:rPr>
              <a:t> de </a:t>
            </a:r>
            <a:r>
              <a:rPr lang="en-US" sz="3200" dirty="0" err="1">
                <a:solidFill>
                  <a:schemeClr val="bg1"/>
                </a:solidFill>
              </a:rPr>
              <a:t>información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disponible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enorme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No </a:t>
            </a:r>
            <a:r>
              <a:rPr lang="en-US" sz="3200" dirty="0" err="1">
                <a:solidFill>
                  <a:schemeClr val="bg1"/>
                </a:solidFill>
              </a:rPr>
              <a:t>existen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horarios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nos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permite</a:t>
            </a:r>
            <a:r>
              <a:rPr lang="en-US" sz="3200" dirty="0">
                <a:solidFill>
                  <a:schemeClr val="bg1"/>
                </a:solidFill>
              </a:rPr>
              <a:t> </a:t>
            </a:r>
            <a:r>
              <a:rPr lang="en-US" sz="3200" dirty="0" err="1">
                <a:solidFill>
                  <a:schemeClr val="bg1"/>
                </a:solidFill>
              </a:rPr>
              <a:t>comunicarnos</a:t>
            </a:r>
            <a:r>
              <a:rPr lang="en-US" sz="3200" dirty="0">
                <a:solidFill>
                  <a:schemeClr val="bg1"/>
                </a:solidFill>
              </a:rPr>
              <a:t> con </a:t>
            </a:r>
            <a:r>
              <a:rPr lang="en-US" sz="3200" dirty="0" err="1">
                <a:solidFill>
                  <a:schemeClr val="bg1"/>
                </a:solidFill>
              </a:rPr>
              <a:t>rapidez</a:t>
            </a:r>
            <a:r>
              <a:rPr lang="en-US" sz="3200" dirty="0">
                <a:solidFill>
                  <a:schemeClr val="bg1"/>
                </a:solidFill>
              </a:rPr>
              <a:t> y </a:t>
            </a:r>
            <a:r>
              <a:rPr lang="en-US" sz="3200" dirty="0" err="1">
                <a:solidFill>
                  <a:schemeClr val="bg1"/>
                </a:solidFill>
              </a:rPr>
              <a:t>eficacia</a:t>
            </a:r>
            <a:r>
              <a:rPr lang="en-US" sz="3200" u="sng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                                                                                                           </a:t>
            </a:r>
            <a:r>
              <a:rPr lang="en-US" u="sng" dirty="0">
                <a:hlinkClick r:id="rId3"/>
              </a:rPr>
              <a:t>Uptrends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271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421</Words>
  <Application>Microsoft Macintosh PowerPoint</Application>
  <PresentationFormat>Widescreen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</vt:lpstr>
      <vt:lpstr>Calibri</vt:lpstr>
      <vt:lpstr>Calibri Light</vt:lpstr>
      <vt:lpstr>Office Theme</vt:lpstr>
      <vt:lpstr>NICOLE ZOE CRUZ RABELO</vt:lpstr>
      <vt:lpstr>INDICE</vt:lpstr>
      <vt:lpstr>QUE ES LA WEB?</vt:lpstr>
      <vt:lpstr>CARACTERISTICAS DE LA WEB</vt:lpstr>
      <vt:lpstr>CARACTERISTICAS DE LA WEB</vt:lpstr>
      <vt:lpstr>CARACTERISTICAS DE LA WEB</vt:lpstr>
      <vt:lpstr>CARACTERISTICAS DE LA WEB</vt:lpstr>
      <vt:lpstr>HISTORIA SOBRE LA WEB</vt:lpstr>
      <vt:lpstr>VANTAJAS Y PELIGRO</vt:lpstr>
      <vt:lpstr>VANTAJAS Y PELIGRO</vt:lpstr>
      <vt:lpstr>RESUMEN</vt:lpstr>
      <vt:lpstr>CONCLUCION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NICOLE ZOE CRUZ RABELO</dc:title>
  <dc:creator>Microsoft Office User</dc:creator>
  <cp:lastModifiedBy>Microsoft Office User</cp:lastModifiedBy>
  <cp:revision>10</cp:revision>
  <dcterms:created xsi:type="dcterms:W3CDTF">2019-03-28T20:54:03Z</dcterms:created>
  <dcterms:modified xsi:type="dcterms:W3CDTF">2019-03-28T23:54:43Z</dcterms:modified>
</cp:coreProperties>
</file>